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67" r:id="rId4"/>
    <p:sldId id="268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BE3"/>
    <a:srgbClr val="00A9E0"/>
    <a:srgbClr val="E5E5E5"/>
    <a:srgbClr val="4D4D4D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6707" autoAdjust="0"/>
  </p:normalViewPr>
  <p:slideViewPr>
    <p:cSldViewPr showGuides="1">
      <p:cViewPr varScale="1">
        <p:scale>
          <a:sx n="74" d="100"/>
          <a:sy n="74" d="100"/>
        </p:scale>
        <p:origin x="187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5" d="100"/>
          <a:sy n="105" d="100"/>
        </p:scale>
        <p:origin x="327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out Adam (11830)" userId="815bc6ef-7eb1-4b24-af05-9d3eb0f8cab2" providerId="ADAL" clId="{0A83B27C-2288-499F-AA1D-E64E9F14708C}"/>
    <pc:docChg chg="undo custSel addSld modSld">
      <pc:chgData name="Herout Adam (11830)" userId="815bc6ef-7eb1-4b24-af05-9d3eb0f8cab2" providerId="ADAL" clId="{0A83B27C-2288-499F-AA1D-E64E9F14708C}" dt="2024-12-09T06:00:27.734" v="939" actId="20577"/>
      <pc:docMkLst>
        <pc:docMk/>
      </pc:docMkLst>
      <pc:sldChg chg="addSp delSp modSp mod">
        <pc:chgData name="Herout Adam (11830)" userId="815bc6ef-7eb1-4b24-af05-9d3eb0f8cab2" providerId="ADAL" clId="{0A83B27C-2288-499F-AA1D-E64E9F14708C}" dt="2024-12-09T05:59:05.982" v="896" actId="11529"/>
        <pc:sldMkLst>
          <pc:docMk/>
          <pc:sldMk cId="4014949167" sldId="258"/>
        </pc:sldMkLst>
        <pc:spChg chg="mod">
          <ac:chgData name="Herout Adam (11830)" userId="815bc6ef-7eb1-4b24-af05-9d3eb0f8cab2" providerId="ADAL" clId="{0A83B27C-2288-499F-AA1D-E64E9F14708C}" dt="2024-12-09T05:51:36.020" v="792" actId="20577"/>
          <ac:spMkLst>
            <pc:docMk/>
            <pc:sldMk cId="4014949167" sldId="258"/>
            <ac:spMk id="3" creationId="{00000000-0000-0000-0000-000000000000}"/>
          </ac:spMkLst>
        </pc:spChg>
        <pc:spChg chg="add del mod">
          <ac:chgData name="Herout Adam (11830)" userId="815bc6ef-7eb1-4b24-af05-9d3eb0f8cab2" providerId="ADAL" clId="{0A83B27C-2288-499F-AA1D-E64E9F14708C}" dt="2024-12-09T05:51:34.827" v="790" actId="767"/>
          <ac:spMkLst>
            <pc:docMk/>
            <pc:sldMk cId="4014949167" sldId="258"/>
            <ac:spMk id="7" creationId="{FA015B9E-099D-4D8E-A5AA-D2ED8DFDCF27}"/>
          </ac:spMkLst>
        </pc:spChg>
        <pc:spChg chg="add del">
          <ac:chgData name="Herout Adam (11830)" userId="815bc6ef-7eb1-4b24-af05-9d3eb0f8cab2" providerId="ADAL" clId="{0A83B27C-2288-499F-AA1D-E64E9F14708C}" dt="2024-12-09T05:59:05.982" v="896" actId="11529"/>
          <ac:spMkLst>
            <pc:docMk/>
            <pc:sldMk cId="4014949167" sldId="258"/>
            <ac:spMk id="8" creationId="{EE6DA10D-F8D4-406A-AA5E-4B8644C64BE8}"/>
          </ac:spMkLst>
        </pc:spChg>
        <pc:cxnChg chg="add del">
          <ac:chgData name="Herout Adam (11830)" userId="815bc6ef-7eb1-4b24-af05-9d3eb0f8cab2" providerId="ADAL" clId="{0A83B27C-2288-499F-AA1D-E64E9F14708C}" dt="2024-12-09T05:51:22.984" v="778" actId="11529"/>
          <ac:cxnSpMkLst>
            <pc:docMk/>
            <pc:sldMk cId="4014949167" sldId="258"/>
            <ac:cxnSpMk id="6" creationId="{3A60C6E7-23D4-47E4-9220-F8AC91930A1C}"/>
          </ac:cxnSpMkLst>
        </pc:cxnChg>
      </pc:sldChg>
      <pc:sldChg chg="addSp delSp modSp add mod modNotesTx">
        <pc:chgData name="Herout Adam (11830)" userId="815bc6ef-7eb1-4b24-af05-9d3eb0f8cab2" providerId="ADAL" clId="{0A83B27C-2288-499F-AA1D-E64E9F14708C}" dt="2024-12-09T06:00:27.734" v="939" actId="20577"/>
        <pc:sldMkLst>
          <pc:docMk/>
          <pc:sldMk cId="1736365200" sldId="259"/>
        </pc:sldMkLst>
        <pc:spChg chg="mod">
          <ac:chgData name="Herout Adam (11830)" userId="815bc6ef-7eb1-4b24-af05-9d3eb0f8cab2" providerId="ADAL" clId="{0A83B27C-2288-499F-AA1D-E64E9F14708C}" dt="2024-12-09T05:56:14.903" v="888" actId="16037"/>
          <ac:spMkLst>
            <pc:docMk/>
            <pc:sldMk cId="1736365200" sldId="259"/>
            <ac:spMk id="2" creationId="{1952439E-5B2D-46FC-8227-C3523577CC4B}"/>
          </ac:spMkLst>
        </pc:spChg>
        <pc:spChg chg="mod">
          <ac:chgData name="Herout Adam (11830)" userId="815bc6ef-7eb1-4b24-af05-9d3eb0f8cab2" providerId="ADAL" clId="{0A83B27C-2288-499F-AA1D-E64E9F14708C}" dt="2024-12-09T05:57:36.609" v="894" actId="207"/>
          <ac:spMkLst>
            <pc:docMk/>
            <pc:sldMk cId="1736365200" sldId="259"/>
            <ac:spMk id="7" creationId="{E7781604-9D2A-41FB-8868-ADCA901CDE31}"/>
          </ac:spMkLst>
        </pc:spChg>
        <pc:spChg chg="mod">
          <ac:chgData name="Herout Adam (11830)" userId="815bc6ef-7eb1-4b24-af05-9d3eb0f8cab2" providerId="ADAL" clId="{0A83B27C-2288-499F-AA1D-E64E9F14708C}" dt="2024-12-09T05:57:24.685" v="893" actId="208"/>
          <ac:spMkLst>
            <pc:docMk/>
            <pc:sldMk cId="1736365200" sldId="259"/>
            <ac:spMk id="8" creationId="{EF915A36-D7ED-4D28-BB53-CC1175BD73ED}"/>
          </ac:spMkLst>
        </pc:spChg>
        <pc:picChg chg="del">
          <ac:chgData name="Herout Adam (11830)" userId="815bc6ef-7eb1-4b24-af05-9d3eb0f8cab2" providerId="ADAL" clId="{0A83B27C-2288-499F-AA1D-E64E9F14708C}" dt="2024-12-09T05:44:34.082" v="5" actId="478"/>
          <ac:picMkLst>
            <pc:docMk/>
            <pc:sldMk cId="1736365200" sldId="259"/>
            <ac:picMk id="6" creationId="{45DF29E6-0BA7-4721-8580-7EB0C31851C5}"/>
          </ac:picMkLst>
        </pc:picChg>
        <pc:picChg chg="add mod ord">
          <ac:chgData name="Herout Adam (11830)" userId="815bc6ef-7eb1-4b24-af05-9d3eb0f8cab2" providerId="ADAL" clId="{0A83B27C-2288-499F-AA1D-E64E9F14708C}" dt="2024-12-09T05:44:38.930" v="10" actId="1037"/>
          <ac:picMkLst>
            <pc:docMk/>
            <pc:sldMk cId="1736365200" sldId="259"/>
            <ac:picMk id="9" creationId="{F8D57A5B-2192-4F9D-9875-11A81B9F47C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Základný princíp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Dúha vzniká pôsobením </a:t>
            </a:r>
            <a:r>
              <a:rPr lang="sk-SK" b="1" noProof="0" dirty="0"/>
              <a:t>lomu</a:t>
            </a:r>
            <a:r>
              <a:rPr lang="sk-SK" noProof="0" dirty="0"/>
              <a:t>, </a:t>
            </a:r>
            <a:r>
              <a:rPr lang="sk-SK" b="1" noProof="0" dirty="0"/>
              <a:t>vnútorného odrazu</a:t>
            </a:r>
            <a:r>
              <a:rPr lang="sk-SK" noProof="0" dirty="0"/>
              <a:t> a </a:t>
            </a:r>
            <a:r>
              <a:rPr lang="sk-SK" b="1" noProof="0" dirty="0"/>
              <a:t>disperzie</a:t>
            </a:r>
            <a:r>
              <a:rPr lang="sk-SK" noProof="0" dirty="0"/>
              <a:t> svetla vo vodných kvapkách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Predpokladá sa, že svetlo má </a:t>
            </a:r>
            <a:r>
              <a:rPr lang="sk-SK" b="1" noProof="0" dirty="0"/>
              <a:t>zanedbateľnú vlnovú dĺžku</a:t>
            </a:r>
            <a:r>
              <a:rPr lang="sk-SK" noProof="0" dirty="0"/>
              <a:t> vzhľadom na veľkosť kvapky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Geometria lúča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Svetelný lúč sa </a:t>
            </a:r>
            <a:r>
              <a:rPr lang="sk-SK" b="1" noProof="0" dirty="0"/>
              <a:t>láme pri vstupe</a:t>
            </a:r>
            <a:r>
              <a:rPr lang="sk-SK" noProof="0" dirty="0"/>
              <a:t> do kvapky (</a:t>
            </a:r>
            <a:r>
              <a:rPr lang="sk-SK" noProof="0" dirty="0" err="1"/>
              <a:t>Snellov</a:t>
            </a:r>
            <a:r>
              <a:rPr lang="sk-SK" noProof="0" dirty="0"/>
              <a:t> zákon)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odráža sa vo vnútri</a:t>
            </a:r>
            <a:r>
              <a:rPr lang="sk-SK" noProof="0" dirty="0"/>
              <a:t> (zákon odrazu: </a:t>
            </a:r>
            <a:r>
              <a:rPr lang="sk-SK" noProof="0" dirty="0" err="1"/>
              <a:t>ui</a:t>
            </a:r>
            <a:r>
              <a:rPr lang="sk-SK" noProof="0" dirty="0"/>
              <a:t>=</a:t>
            </a:r>
            <a:r>
              <a:rPr lang="sk-SK" noProof="0" dirty="0" err="1"/>
              <a:t>uru_i</a:t>
            </a:r>
            <a:r>
              <a:rPr lang="sk-SK" noProof="0" dirty="0"/>
              <a:t> = </a:t>
            </a:r>
            <a:r>
              <a:rPr lang="sk-SK" noProof="0" dirty="0" err="1"/>
              <a:t>u_rui</a:t>
            </a:r>
            <a:r>
              <a:rPr lang="sk-SK" noProof="0" dirty="0"/>
              <a:t>​=</a:t>
            </a:r>
            <a:r>
              <a:rPr lang="sk-SK" noProof="0" dirty="0" err="1"/>
              <a:t>ur</a:t>
            </a:r>
            <a:r>
              <a:rPr lang="sk-SK" noProof="0" dirty="0"/>
              <a:t>​)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a nakoniec sa </a:t>
            </a:r>
            <a:r>
              <a:rPr lang="sk-SK" b="1" noProof="0" dirty="0"/>
              <a:t>láme pri výstupe</a:t>
            </a:r>
            <a:endParaRPr lang="sk-SK" noProof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Tento priebeh vedie k odchýleniu lúča – </a:t>
            </a:r>
            <a:r>
              <a:rPr lang="sk-SK" b="1" noProof="0" dirty="0"/>
              <a:t>závislému od vlnovej dĺžky</a:t>
            </a:r>
            <a:endParaRPr lang="sk-SK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Obrázok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Ukazuje rôzne možné dráhy svetelného lúča (napr. ACB, A′CB)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Správna dráha (ADB) zodpovedá najkratšiemu času prechodu → </a:t>
            </a:r>
            <a:r>
              <a:rPr lang="sk-SK" b="1" noProof="0" dirty="0" err="1"/>
              <a:t>Fermatov</a:t>
            </a:r>
            <a:r>
              <a:rPr lang="sk-SK" b="1" noProof="0" dirty="0"/>
              <a:t> princíp</a:t>
            </a:r>
            <a:endParaRPr lang="sk-SK" noProof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b="0" noProof="0" dirty="0"/>
              <a:t>Jav dúhy vidieť podľa nastavenej konfigurácie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9975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0DEDB-89F6-BA97-AD73-CD4CF5CAB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2C7DFD7-0931-E796-04CF-1FFEE6F0B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FFE417B8-9FB0-7946-D6B7-E1FDEF8C3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dirty="0"/>
              <a:t>Halové</a:t>
            </a:r>
            <a:r>
              <a:rPr lang="sk-SK" b="1" noProof="0" dirty="0"/>
              <a:t> javy</a:t>
            </a:r>
            <a:endParaRPr lang="sk-SK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Halo</a:t>
            </a:r>
            <a:r>
              <a:rPr lang="sk-SK" noProof="0" dirty="0"/>
              <a:t> vzniká lomom a odrazom svetla na </a:t>
            </a:r>
            <a:r>
              <a:rPr lang="sk-SK" b="1" noProof="0" dirty="0"/>
              <a:t>ľadových kryštálikoch</a:t>
            </a:r>
            <a:r>
              <a:rPr lang="sk-SK" noProof="0" dirty="0"/>
              <a:t> v atmosfére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Vzniká najčastejšie pri </a:t>
            </a:r>
            <a:r>
              <a:rPr lang="sk-SK" b="1" noProof="0" dirty="0"/>
              <a:t>hexagonálnych kryštáloch</a:t>
            </a:r>
            <a:r>
              <a:rPr lang="sk-SK" noProof="0" dirty="0"/>
              <a:t> v oblačnosti typu </a:t>
            </a:r>
            <a:r>
              <a:rPr lang="en-GB" dirty="0"/>
              <a:t>cirrostratus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Svetlo sa </a:t>
            </a:r>
            <a:r>
              <a:rPr lang="sk-SK" b="1" noProof="0" dirty="0"/>
              <a:t>láme podľa </a:t>
            </a:r>
            <a:r>
              <a:rPr lang="sk-SK" b="1" noProof="0" dirty="0" err="1"/>
              <a:t>Snellovho</a:t>
            </a:r>
            <a:r>
              <a:rPr lang="sk-SK" b="1" noProof="0" dirty="0"/>
              <a:t> zákona</a:t>
            </a:r>
            <a:endParaRPr lang="sk-SK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noProof="0" dirty="0" err="1"/>
              <a:t>Subsuny</a:t>
            </a:r>
            <a:endParaRPr lang="sk-SK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Špeciálny jav, ktorý vzniká </a:t>
            </a:r>
            <a:r>
              <a:rPr lang="sk-SK" b="1" noProof="0" dirty="0"/>
              <a:t>odrazením svetla</a:t>
            </a:r>
            <a:r>
              <a:rPr lang="sk-SK" noProof="0" dirty="0"/>
              <a:t> na </a:t>
            </a:r>
            <a:r>
              <a:rPr lang="sk-SK" b="1" noProof="0" dirty="0"/>
              <a:t>horizontálnych plochách</a:t>
            </a:r>
            <a:r>
              <a:rPr lang="sk-SK" noProof="0" dirty="0"/>
              <a:t> ľadových kryštálov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Jasný bod (</a:t>
            </a:r>
            <a:r>
              <a:rPr lang="sk-SK" b="1" noProof="0" dirty="0" err="1"/>
              <a:t>subsun</a:t>
            </a:r>
            <a:r>
              <a:rPr lang="sk-SK" noProof="0" dirty="0"/>
              <a:t>) sa objaví </a:t>
            </a:r>
            <a:r>
              <a:rPr lang="sk-SK" b="1" noProof="0" dirty="0"/>
              <a:t>priamo pod Slnkom</a:t>
            </a:r>
            <a:r>
              <a:rPr lang="sk-SK" noProof="0" dirty="0"/>
              <a:t>, na tej istej vertikálnej sfére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Pozorovateľ ho môže vidieť </a:t>
            </a:r>
            <a:r>
              <a:rPr lang="sk-SK" b="1" noProof="0" dirty="0"/>
              <a:t>iba ak sa nachádza nad kryštálmi</a:t>
            </a:r>
            <a:r>
              <a:rPr lang="sk-SK" noProof="0" dirty="0"/>
              <a:t> – napr. v lietadle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Obrázok</a:t>
            </a:r>
            <a:endParaRPr lang="sk-SK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Zobrazuje priebeh lúča pri vzniku </a:t>
            </a:r>
            <a:r>
              <a:rPr lang="sk-SK" noProof="0" dirty="0" err="1"/>
              <a:t>subsunu</a:t>
            </a:r>
            <a:r>
              <a:rPr lang="sk-SK" noProof="0" dirty="0"/>
              <a:t>: lom na hornej ploche kryštálu a odraz → vznik bodu H pod slnkom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b="0" dirty="0"/>
              <a:t>Implementovaný Halo efekt, pozor, nejedná sa o typ </a:t>
            </a:r>
            <a:r>
              <a:rPr lang="sk-SK" b="0" dirty="0" err="1"/>
              <a:t>subsun</a:t>
            </a:r>
            <a:r>
              <a:rPr lang="sk-SK" b="0" dirty="0"/>
              <a:t>, ide o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22° halo</a:t>
            </a:r>
            <a:endParaRPr lang="en-GB" b="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1F6CA29-0F59-D226-14D1-2A35A9A59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73731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CD939-3824-BA04-C384-D33F312E8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F86DB0A4-4B8B-6DE8-8EE7-8D48064A4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8A31CA40-0A0D-EC78-0976-A465A5797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noProof="0" dirty="0" err="1"/>
              <a:t>Rayleighov</a:t>
            </a:r>
            <a:r>
              <a:rPr lang="sk-SK" b="1" noProof="0" dirty="0"/>
              <a:t> </a:t>
            </a:r>
            <a:r>
              <a:rPr lang="sk-SK" b="1" noProof="0" dirty="0" err="1"/>
              <a:t>rozpty</a:t>
            </a:r>
            <a:r>
              <a:rPr lang="sk-SK" b="1" dirty="0"/>
              <a:t>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Svetlo sa rozptyľuje na </a:t>
            </a:r>
            <a:r>
              <a:rPr lang="sk-SK" b="1" noProof="0" dirty="0"/>
              <a:t>molekulách vzduchu</a:t>
            </a:r>
            <a:r>
              <a:rPr lang="sk-SK" noProof="0" dirty="0"/>
              <a:t>, ktoré sú </a:t>
            </a:r>
            <a:r>
              <a:rPr lang="sk-SK" b="1" noProof="0" dirty="0"/>
              <a:t>menšie než jeho vlnová dĺžka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Intenzita rozptylu závisí od frekvencie</a:t>
            </a:r>
            <a:r>
              <a:rPr lang="el-GR" dirty="0"/>
              <a:t>​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Modré svetlo (krátke vlnové dĺžky)</a:t>
            </a:r>
            <a:r>
              <a:rPr lang="sk-SK" noProof="0" dirty="0"/>
              <a:t> sa rozptyľuje viac → preto je obloha modrá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Pri väčších časticiach nastupuje </a:t>
            </a:r>
            <a:r>
              <a:rPr lang="sk-SK" b="1" noProof="0" dirty="0" err="1"/>
              <a:t>Mieov</a:t>
            </a:r>
            <a:r>
              <a:rPr lang="sk-SK" b="1" noProof="0" dirty="0"/>
              <a:t> rozptyl</a:t>
            </a:r>
            <a:r>
              <a:rPr lang="sk-SK" noProof="0" dirty="0"/>
              <a:t> – ten je nezávislý od vlnovej dĺžky a spôsobuje biely závoj (napr. hmla, oblaky)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Denný vývoj farby oblohy</a:t>
            </a:r>
            <a:endParaRPr lang="sk-SK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Ráno a doobeda dominuje </a:t>
            </a:r>
            <a:r>
              <a:rPr lang="sk-SK" b="1" noProof="0" dirty="0" err="1"/>
              <a:t>Rayleighov</a:t>
            </a:r>
            <a:r>
              <a:rPr lang="sk-SK" b="1" noProof="0" dirty="0"/>
              <a:t> rozptyl</a:t>
            </a:r>
            <a:r>
              <a:rPr lang="sk-SK" noProof="0" dirty="0"/>
              <a:t> → sýta modrá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Popoludní a večer narastá podiel </a:t>
            </a:r>
            <a:r>
              <a:rPr lang="sk-SK" b="1" noProof="0" dirty="0" err="1"/>
              <a:t>Mieovho</a:t>
            </a:r>
            <a:r>
              <a:rPr lang="sk-SK" b="1" noProof="0" dirty="0"/>
              <a:t> rozptylu</a:t>
            </a:r>
            <a:r>
              <a:rPr lang="sk-SK" noProof="0" dirty="0"/>
              <a:t> → obloha bledne, pribúdajú pastelové odtiene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noProof="0" dirty="0"/>
              <a:t>Obrázok</a:t>
            </a:r>
            <a:endParaRPr lang="sk-SK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Zobrazuje spektrum slnečného svetla a výsledok po prechode cez atmosféru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Dominantná vlnová dĺžka rozptýleného svetla ≈ </a:t>
            </a:r>
            <a:r>
              <a:rPr lang="sk-SK" b="1" noProof="0" dirty="0"/>
              <a:t>475 nm (modrá)</a:t>
            </a:r>
            <a:endParaRPr lang="sk-S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noProof="0" dirty="0"/>
              <a:t>Obloha nie je „čisto“ modrá – len ~42 % svetla pochádza z čistého </a:t>
            </a:r>
            <a:r>
              <a:rPr lang="sk-SK" noProof="0" dirty="0" err="1"/>
              <a:t>Rayleighovho</a:t>
            </a:r>
            <a:r>
              <a:rPr lang="sk-SK" noProof="0" dirty="0"/>
              <a:t> rozptylu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k-SK" b="1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k-SK" b="0" dirty="0"/>
              <a:t>V simulácií funguje farba oblohy vzhľadom na čas a pokrytie oblohy oblakmi</a:t>
            </a:r>
            <a:endParaRPr lang="en-GB" b="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C55EEAD-5C95-F15A-42F5-C0CBDE0310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88100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99156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001AE-4DC1-B20D-F82F-C794A60CE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5A956D10-9932-D00F-D136-85B3CBB28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03FFAF50-3411-3106-3079-A81D8618B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396E182-5031-F86E-4588-DCA0BEFA2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32448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19" y="5157192"/>
            <a:ext cx="4182937" cy="86186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0824676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6086" y="-26640"/>
            <a:ext cx="12198085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7464152" cy="1032048"/>
          </a:xfrm>
        </p:spPr>
        <p:txBody>
          <a:bodyPr/>
          <a:lstStyle>
            <a:lvl1pPr marL="0" indent="0" algn="r">
              <a:buFontTx/>
              <a:buNone/>
              <a:defRPr sz="3200"/>
            </a:lvl1pPr>
          </a:lstStyle>
          <a:p>
            <a:r>
              <a:rPr lang="en-US"/>
              <a:t>Click to edit Master subtitle style</a:t>
            </a:r>
            <a:endParaRPr lang="cs-CZ" dirty="0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7464152" cy="1254125"/>
          </a:xfrm>
        </p:spPr>
        <p:txBody>
          <a:bodyPr/>
          <a:lstStyle>
            <a:lvl1pPr algn="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074151" y="-100013"/>
            <a:ext cx="2878667" cy="6196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31801" y="-100013"/>
            <a:ext cx="8439151" cy="6196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6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8E8744-0EE0-418F-9F78-FB0E984CBE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002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7" name="Obdélník 6"/>
          <p:cNvSpPr/>
          <p:nvPr userDrawn="1"/>
        </p:nvSpPr>
        <p:spPr bwMode="auto">
          <a:xfrm>
            <a:off x="0" y="0"/>
            <a:ext cx="12192000" cy="5486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766733" y="692697"/>
            <a:ext cx="6815667" cy="54334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9C9DCE-74AD-40A2-919B-1CC767854C98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41735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6DA920-88DF-466E-B7A8-39DA64F1E1EB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85334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E718B-A6F6-45FB-B0EA-3A4F7A6FC695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45924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kupina 2"/>
          <p:cNvGrpSpPr/>
          <p:nvPr userDrawn="1"/>
        </p:nvGrpSpPr>
        <p:grpSpPr>
          <a:xfrm>
            <a:off x="0" y="1"/>
            <a:ext cx="12192000" cy="547688"/>
            <a:chOff x="0" y="1"/>
            <a:chExt cx="12192000" cy="547688"/>
          </a:xfrm>
          <a:solidFill>
            <a:srgbClr val="E5E5E5"/>
          </a:solidFill>
        </p:grpSpPr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12192000" cy="512763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64"/>
              <a:ext cx="12192000" cy="34925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603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00" y="6524626"/>
            <a:ext cx="5693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10777335" y="116632"/>
            <a:ext cx="63500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8B3B4-D8F7-41EB-8A5E-A713505B400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968508" y="53450"/>
            <a:ext cx="1095817" cy="438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7" r:id="rId3"/>
    <p:sldLayoutId id="2147483703" r:id="rId4"/>
    <p:sldLayoutId id="2147483704" r:id="rId5"/>
    <p:sldLayoutId id="2147483705" r:id="rId6"/>
    <p:sldLayoutId id="2147483710" r:id="rId7"/>
    <p:sldLayoutId id="2147483711" r:id="rId8"/>
    <p:sldLayoutId id="2147483708" r:id="rId9"/>
    <p:sldLayoutId id="2147483712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1988840"/>
            <a:ext cx="7928506" cy="1254125"/>
          </a:xfrm>
        </p:spPr>
        <p:txBody>
          <a:bodyPr/>
          <a:lstStyle/>
          <a:p>
            <a:r>
              <a:rPr lang="sk-SK" noProof="1"/>
              <a:t>ATMOSFÉRICKÁ OPTIKA, DUHA, JEVY HALO, BARVAOBLOHY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9376" y="3694112"/>
            <a:ext cx="7921674" cy="801687"/>
          </a:xfrm>
        </p:spPr>
        <p:txBody>
          <a:bodyPr/>
          <a:lstStyle/>
          <a:p>
            <a:r>
              <a:rPr lang="sk-SK" noProof="1"/>
              <a:t>xbilko03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1"/>
              <a:t>Dúha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sk-SK" noProof="1" smtClean="0"/>
              <a:pPr/>
              <a:t>2</a:t>
            </a:fld>
            <a:endParaRPr lang="sk-SK" noProof="1"/>
          </a:p>
        </p:txBody>
      </p:sp>
      <p:pic>
        <p:nvPicPr>
          <p:cNvPr id="6" name="Picture 5" descr="A diagram of a triangle with lines and points&#10;&#10;AI-generated content may be incorrect.">
            <a:extLst>
              <a:ext uri="{FF2B5EF4-FFF2-40B4-BE49-F238E27FC236}">
                <a16:creationId xmlns:a16="http://schemas.microsoft.com/office/drawing/2014/main" id="{AA8F8188-C51D-2FF2-6E2B-52E3711573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168"/>
          <a:stretch/>
        </p:blipFill>
        <p:spPr>
          <a:xfrm>
            <a:off x="0" y="1709519"/>
            <a:ext cx="4805172" cy="3666927"/>
          </a:xfrm>
          <a:prstGeom prst="rect">
            <a:avLst/>
          </a:prstGeom>
        </p:spPr>
      </p:pic>
      <p:pic>
        <p:nvPicPr>
          <p:cNvPr id="7" name="2025-04-14 23-23-49">
            <a:hlinkClick r:id="" action="ppaction://media"/>
            <a:extLst>
              <a:ext uri="{FF2B5EF4-FFF2-40B4-BE49-F238E27FC236}">
                <a16:creationId xmlns:a16="http://schemas.microsoft.com/office/drawing/2014/main" id="{4800B180-6B77-E902-2AB3-0F36D31827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28" end="1984"/>
                </p14:media>
              </p:ext>
            </p:extLst>
          </p:nvPr>
        </p:nvPicPr>
        <p:blipFill>
          <a:blip r:embed="rId6"/>
          <a:srcRect t="10583" b="4973"/>
          <a:stretch/>
        </p:blipFill>
        <p:spPr>
          <a:xfrm>
            <a:off x="4108140" y="1554829"/>
            <a:ext cx="7891244" cy="37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4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BFE78-D2B5-2EAD-F43B-B34CA7B11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26E0C9-7B3C-444A-E82B-A7E06AD2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0" dirty="0"/>
              <a:t>Halové Javy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4A809F7-0011-F722-FDE8-27DB4E4739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sk-SK" noProof="0" smtClean="0"/>
              <a:pPr/>
              <a:t>3</a:t>
            </a:fld>
            <a:endParaRPr lang="sk-SK" noProof="0" dirty="0"/>
          </a:p>
        </p:txBody>
      </p:sp>
      <p:pic>
        <p:nvPicPr>
          <p:cNvPr id="4" name="Picture 3" descr="A diagram of a diagram of a sphere&#10;&#10;AI-generated content may be incorrect.">
            <a:extLst>
              <a:ext uri="{FF2B5EF4-FFF2-40B4-BE49-F238E27FC236}">
                <a16:creationId xmlns:a16="http://schemas.microsoft.com/office/drawing/2014/main" id="{26A7841B-5419-3E23-6953-B64E25CFE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9777"/>
            <a:ext cx="5715000" cy="25984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D01AA3-07C7-B5E5-DE88-D3523C795D29}"/>
                  </a:ext>
                </a:extLst>
              </p:cNvPr>
              <p:cNvSpPr txBox="1"/>
              <p:nvPr/>
            </p:nvSpPr>
            <p:spPr>
              <a:xfrm>
                <a:off x="3810000" y="5486400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b="1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b="1" i="1" noProof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sk-SK" b="1" i="1" noProof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sk-SK" b="1" i="1" noProof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sk-SK" b="1" i="1" noProof="0" smtClean="0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sk-SK" b="1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b="1" i="1" noProof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sk-SK" b="1" i="1" noProof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sk-SK" b="1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k-SK" b="1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b="1" i="1" noProof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sk-SK" b="1" i="1" noProof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sk-SK" b="1" i="1" noProof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sk-SK" b="1" i="1" noProof="0" smtClean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sk-SK" b="1" i="1" noProof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k-SK" b="1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b="1" i="1" noProof="0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sk-SK" b="1" i="1" noProof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sk-SK" b="1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noProof="0" dirty="0"/>
                  <a:t> ​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D01AA3-07C7-B5E5-DE88-D3523C79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486400"/>
                <a:ext cx="4572000" cy="461665"/>
              </a:xfrm>
              <a:prstGeom prst="rect">
                <a:avLst/>
              </a:prstGeom>
              <a:blipFill>
                <a:blip r:embed="rId6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2025-04-14 23-32-57">
            <a:hlinkClick r:id="" action="ppaction://media"/>
            <a:extLst>
              <a:ext uri="{FF2B5EF4-FFF2-40B4-BE49-F238E27FC236}">
                <a16:creationId xmlns:a16="http://schemas.microsoft.com/office/drawing/2014/main" id="{B794CCCA-2FA3-854B-9BBD-C13CAEDE19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33" end="1957"/>
                </p14:media>
              </p:ext>
            </p:extLst>
          </p:nvPr>
        </p:nvPicPr>
        <p:blipFill>
          <a:blip r:embed="rId7"/>
          <a:srcRect t="10500" b="5472"/>
          <a:stretch/>
        </p:blipFill>
        <p:spPr>
          <a:xfrm>
            <a:off x="5728952" y="1943359"/>
            <a:ext cx="6286345" cy="297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7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3145E-94C9-F4C2-F3C5-F76DA747D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9B4F43-C1C7-989F-958C-9B96DB73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1"/>
              <a:t>Farba Oblohy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7665861-BE74-7919-26E4-3080D2626A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sk-SK" noProof="1" smtClean="0"/>
              <a:pPr/>
              <a:t>4</a:t>
            </a:fld>
            <a:endParaRPr lang="sk-SK" noProof="1"/>
          </a:p>
        </p:txBody>
      </p:sp>
      <p:pic>
        <p:nvPicPr>
          <p:cNvPr id="6" name="Picture 5" descr="A graph of a graph showing the number of the same number&#10;&#10;AI-generated content may be incorrect.">
            <a:extLst>
              <a:ext uri="{FF2B5EF4-FFF2-40B4-BE49-F238E27FC236}">
                <a16:creationId xmlns:a16="http://schemas.microsoft.com/office/drawing/2014/main" id="{8146FAEE-0C4B-5163-0BAD-9BD59DA45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336518"/>
            <a:ext cx="4792569" cy="4184964"/>
          </a:xfrm>
          <a:prstGeom prst="rect">
            <a:avLst/>
          </a:prstGeom>
        </p:spPr>
      </p:pic>
      <p:pic>
        <p:nvPicPr>
          <p:cNvPr id="7" name="2025-04-14 23-39-35">
            <a:hlinkClick r:id="" action="ppaction://media"/>
            <a:extLst>
              <a:ext uri="{FF2B5EF4-FFF2-40B4-BE49-F238E27FC236}">
                <a16:creationId xmlns:a16="http://schemas.microsoft.com/office/drawing/2014/main" id="{5382175B-0194-6206-3305-F84D2F7603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56" end="1576"/>
                </p14:media>
              </p:ext>
            </p:extLst>
          </p:nvPr>
        </p:nvPicPr>
        <p:blipFill>
          <a:blip r:embed="rId6"/>
          <a:srcRect t="11047" b="6732"/>
          <a:stretch/>
        </p:blipFill>
        <p:spPr>
          <a:xfrm>
            <a:off x="5293784" y="1878330"/>
            <a:ext cx="670560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F8CC-887E-35C5-EADD-6AE76498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1"/>
              <a:t>Referencie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DC817-E5AB-031E-E965-2E3DFA195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sk-SK" noProof="1" smtClean="0"/>
              <a:pPr/>
              <a:t>5</a:t>
            </a:fld>
            <a:endParaRPr lang="sk-SK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001D8-0B93-7034-7A6E-0CF1A275D8A8}"/>
              </a:ext>
            </a:extLst>
          </p:cNvPr>
          <p:cNvSpPr txBox="1"/>
          <p:nvPr/>
        </p:nvSpPr>
        <p:spPr>
          <a:xfrm>
            <a:off x="431801" y="914400"/>
            <a:ext cx="10972800" cy="4450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noProof="1"/>
              <a:t> [1] Bohren, C. Atmospheric Optics [Archived article]. Archived December 6, 2013.</a:t>
            </a:r>
          </a:p>
          <a:p>
            <a:r>
              <a:rPr lang="sk-SK" noProof="1"/>
              <a:t> [2] Lynch, D. K. a Livingston, W. C. Color and Light in Nature. 2. vyd. Cambridge: Cambridge University Press, 2001. ISBN 9780521775045.</a:t>
            </a:r>
          </a:p>
          <a:p>
            <a:r>
              <a:rPr lang="sk-SK" noProof="1"/>
              <a:t> [3] Pedrotti, F. L., Pedrotti, L. S. a Pedrotti, L. M. Introduction to Optics. 3. vyd. Pearson, 2007. ISBN 9780131499331.</a:t>
            </a:r>
          </a:p>
          <a:p>
            <a:r>
              <a:rPr lang="sk-SK" noProof="1"/>
              <a:t>[4] Saleh, B. E. A. a Teich, M. C. Fundamentals of Photonics. In:. USA: Wiley, 2007, kap. 7, s. 592–682. ISBN 978-0-471-35832-9. PDF.</a:t>
            </a:r>
          </a:p>
          <a:p>
            <a:r>
              <a:rPr lang="sk-SK" noProof="1"/>
              <a:t>[5] Tape, W. a Moilanen, J. Atmospheric Halos and the Search for Angle x. American Geophysical Union, 2006. ISBN 978-0-87590-727-7. Dostupné z: http://hdlhandlenet/11122/6400.</a:t>
            </a:r>
            <a:endParaRPr lang="sk-SK" noProof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3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36A1D-D899-768F-0187-D516121F3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FFC2E-00E2-3767-2D7A-3C51D042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1"/>
              <a:t>Záver a Otázky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D12A6650-07AF-FC32-45A2-FCCA469956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sk-SK" noProof="1" smtClean="0"/>
              <a:pPr/>
              <a:t>6</a:t>
            </a:fld>
            <a:endParaRPr lang="sk-SK" noProof="1"/>
          </a:p>
        </p:txBody>
      </p:sp>
      <p:pic>
        <p:nvPicPr>
          <p:cNvPr id="3" name="2025-04-14 23-48-31">
            <a:hlinkClick r:id="" action="ppaction://media"/>
            <a:extLst>
              <a:ext uri="{FF2B5EF4-FFF2-40B4-BE49-F238E27FC236}">
                <a16:creationId xmlns:a16="http://schemas.microsoft.com/office/drawing/2014/main" id="{E237E062-CB1C-345E-0B11-00296E6BB1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58" end="2417"/>
                </p14:media>
              </p:ext>
            </p:extLst>
          </p:nvPr>
        </p:nvPicPr>
        <p:blipFill>
          <a:blip r:embed="rId5"/>
          <a:srcRect t="10000" b="4861"/>
          <a:stretch/>
        </p:blipFill>
        <p:spPr>
          <a:xfrm>
            <a:off x="0" y="620713"/>
            <a:ext cx="12192000" cy="58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6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01021 FIT Calibr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R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accent6">
                <a:lumMod val="50000"/>
              </a:scheme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 bwMode="auto">
        <a:noFill/>
        <a:ln w="28575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buNone/>
          <a:defRPr sz="2600" b="0" dirty="0" err="1" smtClean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XI Slides Template" id="{293E0C09-34D6-4506-9E18-E14DCC86B095}" vid="{BF5BF70E-2EF4-4CB4-90C1-DF7A7B50AA37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UXI Slides Template</Template>
  <TotalTime>1361</TotalTime>
  <Words>587</Words>
  <Application>Microsoft Office PowerPoint</Application>
  <PresentationFormat>Widescreen</PresentationFormat>
  <Paragraphs>62</Paragraphs>
  <Slides>6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Century Gothic</vt:lpstr>
      <vt:lpstr>Tahoma</vt:lpstr>
      <vt:lpstr>101021 FIT Calibri</vt:lpstr>
      <vt:lpstr>ATMOSFÉRICKÁ OPTIKA, DUHA, JEVY HALO, BARVAOBLOHY</vt:lpstr>
      <vt:lpstr>Dúha</vt:lpstr>
      <vt:lpstr>Halové Javy</vt:lpstr>
      <vt:lpstr>Farba Oblohy</vt:lpstr>
      <vt:lpstr>Referencie</vt:lpstr>
      <vt:lpstr>Záver a Otázky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Essay Title</dc:title>
  <dc:creator>Herout Adam (11830)</dc:creator>
  <cp:lastModifiedBy>Jozef Bilko</cp:lastModifiedBy>
  <cp:revision>655</cp:revision>
  <dcterms:created xsi:type="dcterms:W3CDTF">2024-02-29T17:22:27Z</dcterms:created>
  <dcterms:modified xsi:type="dcterms:W3CDTF">2025-04-14T21:50:12Z</dcterms:modified>
</cp:coreProperties>
</file>